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9" r:id="rId3"/>
    <p:sldId id="290" r:id="rId4"/>
    <p:sldId id="291" r:id="rId5"/>
    <p:sldId id="292" r:id="rId6"/>
    <p:sldId id="293" r:id="rId7"/>
    <p:sldId id="294" r:id="rId8"/>
    <p:sldId id="295" r:id="rId9"/>
    <p:sldId id="297" r:id="rId10"/>
    <p:sldId id="298" r:id="rId11"/>
    <p:sldId id="299" r:id="rId12"/>
    <p:sldId id="300"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30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8265-C8BF-35CA-1AE5-43A4F3E08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7C968E-7798-47DA-3255-C4774FE3EF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8844F-A9B8-0567-C059-DF810D5FEB7B}"/>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5" name="Footer Placeholder 4">
            <a:extLst>
              <a:ext uri="{FF2B5EF4-FFF2-40B4-BE49-F238E27FC236}">
                <a16:creationId xmlns:a16="http://schemas.microsoft.com/office/drawing/2014/main" id="{FFDE96CB-BE7D-A979-8330-FB01D0904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3F653-FE17-4891-4594-75B835EB02D7}"/>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661851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3267-655E-0D73-192D-047F35101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DFA141-1357-B823-3A7D-9E9FFE5CC8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C27BE-3270-055E-7EA1-7F13322BB516}"/>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5" name="Footer Placeholder 4">
            <a:extLst>
              <a:ext uri="{FF2B5EF4-FFF2-40B4-BE49-F238E27FC236}">
                <a16:creationId xmlns:a16="http://schemas.microsoft.com/office/drawing/2014/main" id="{329D7A97-952D-CE65-998F-148CBE2B4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BCE3D-D1DE-CE30-80AE-CACA53AC7F35}"/>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34368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BA8EDF-D09F-381E-4804-EF0AC4734B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D53A0C-E806-CCDF-28EA-C009D9B3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71D32-561E-4928-1FC9-AC5D49F6DAA5}"/>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5" name="Footer Placeholder 4">
            <a:extLst>
              <a:ext uri="{FF2B5EF4-FFF2-40B4-BE49-F238E27FC236}">
                <a16:creationId xmlns:a16="http://schemas.microsoft.com/office/drawing/2014/main" id="{9F7B752E-E127-300B-6D93-46296850F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FC489-D5D4-E935-18F6-199E1DFC0E69}"/>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215729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55A9-3136-F5A1-BE13-E2A87E71F6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7ED062-CE12-6E56-9F59-292CAAB8D5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07D40-1B30-9C25-B701-A4C8894F68FA}"/>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5" name="Footer Placeholder 4">
            <a:extLst>
              <a:ext uri="{FF2B5EF4-FFF2-40B4-BE49-F238E27FC236}">
                <a16:creationId xmlns:a16="http://schemas.microsoft.com/office/drawing/2014/main" id="{A0FA758E-D15F-AA62-548B-EAC074552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4C034-7479-2F76-7133-F83BB0062A76}"/>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1531208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DB08-0B66-03F6-635E-227B545EC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C3EFE0-C761-6865-1351-2480BD74B3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4BFABA-13D7-7625-CCD5-BFB1694323C2}"/>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5" name="Footer Placeholder 4">
            <a:extLst>
              <a:ext uri="{FF2B5EF4-FFF2-40B4-BE49-F238E27FC236}">
                <a16:creationId xmlns:a16="http://schemas.microsoft.com/office/drawing/2014/main" id="{20DDBC91-8BD2-1560-997F-4FE38EF79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84029-07AC-8124-8680-C0D207CADC7D}"/>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3895144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558C-F543-47BA-7A27-B38C0E5EB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214D8F-543F-656B-390B-977FA62BCE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8935C6-705B-72BE-ADAA-612DA50374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DFBA32-7E72-1E98-2373-990102A4DFE5}"/>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6" name="Footer Placeholder 5">
            <a:extLst>
              <a:ext uri="{FF2B5EF4-FFF2-40B4-BE49-F238E27FC236}">
                <a16:creationId xmlns:a16="http://schemas.microsoft.com/office/drawing/2014/main" id="{0AF76D4B-20FC-FBD0-3D57-63CCFBE707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C5173-A487-3633-2241-B85FE675CE55}"/>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249616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5CC8-1975-D231-0B90-2DAC327FB4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08BA53-7594-D1B5-33D9-C7C5F07D5D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A0101D-57EC-6EB3-1758-DDA42A31AA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405ED3-5C28-C026-BC55-E4795692A3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60B60-7217-DA2F-2887-9D44F88A15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2674F8-D979-9ACB-547C-A7B3C07D8D46}"/>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8" name="Footer Placeholder 7">
            <a:extLst>
              <a:ext uri="{FF2B5EF4-FFF2-40B4-BE49-F238E27FC236}">
                <a16:creationId xmlns:a16="http://schemas.microsoft.com/office/drawing/2014/main" id="{1357CB73-17D4-D209-424A-67D50F0DE7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131D71-0D5E-81B7-E501-5240B390832D}"/>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110102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1E90-3777-E14E-9127-D05D908169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ABCAA-9941-8974-BEC5-6E6625AE52D3}"/>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4" name="Footer Placeholder 3">
            <a:extLst>
              <a:ext uri="{FF2B5EF4-FFF2-40B4-BE49-F238E27FC236}">
                <a16:creationId xmlns:a16="http://schemas.microsoft.com/office/drawing/2014/main" id="{BA4B9F38-0617-1DBA-BBA7-3C230B3F29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D8A6E4-6A4D-7F05-6F44-DAD959ED7544}"/>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195917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E8B1C-0958-BC29-C175-0DD4561F50F0}"/>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3" name="Footer Placeholder 2">
            <a:extLst>
              <a:ext uri="{FF2B5EF4-FFF2-40B4-BE49-F238E27FC236}">
                <a16:creationId xmlns:a16="http://schemas.microsoft.com/office/drawing/2014/main" id="{1703F127-667A-F4D5-9D3F-CDFDD6000D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0B134C-B36F-F5AA-7BCE-27EEFBEA81B5}"/>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2890613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A4E2-3876-8E2A-CCD8-3624666BC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3EB2E9-71B5-2D57-CAA6-34BBF440CE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F637FC-4D0F-1BB9-595B-7652B4AA5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B23788-0E2F-EF58-DED2-5AA14642CABC}"/>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6" name="Footer Placeholder 5">
            <a:extLst>
              <a:ext uri="{FF2B5EF4-FFF2-40B4-BE49-F238E27FC236}">
                <a16:creationId xmlns:a16="http://schemas.microsoft.com/office/drawing/2014/main" id="{4338276A-41F4-3080-D73C-789B53BFA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30BF6-67C1-6936-48A3-D94426CA8087}"/>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324701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2095-239C-4E43-4F9C-635C536008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8F90C6-AF95-7799-FCD0-19ACCA3F68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D68208-B643-C42B-6BF8-C1870470D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963C5-5354-10D3-B3DE-9179CD14D544}"/>
              </a:ext>
            </a:extLst>
          </p:cNvPr>
          <p:cNvSpPr>
            <a:spLocks noGrp="1"/>
          </p:cNvSpPr>
          <p:nvPr>
            <p:ph type="dt" sz="half" idx="10"/>
          </p:nvPr>
        </p:nvSpPr>
        <p:spPr/>
        <p:txBody>
          <a:bodyPr/>
          <a:lstStyle/>
          <a:p>
            <a:fld id="{2F8C1307-B829-4044-9758-31651706E56D}" type="datetimeFigureOut">
              <a:rPr lang="en-US" smtClean="0"/>
              <a:t>1/15/25</a:t>
            </a:fld>
            <a:endParaRPr lang="en-US"/>
          </a:p>
        </p:txBody>
      </p:sp>
      <p:sp>
        <p:nvSpPr>
          <p:cNvPr id="6" name="Footer Placeholder 5">
            <a:extLst>
              <a:ext uri="{FF2B5EF4-FFF2-40B4-BE49-F238E27FC236}">
                <a16:creationId xmlns:a16="http://schemas.microsoft.com/office/drawing/2014/main" id="{AA9A52CF-7B13-73BD-CCD3-E0D1F6DCC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182ECA-0AED-AFE4-8042-291542BD3F65}"/>
              </a:ext>
            </a:extLst>
          </p:cNvPr>
          <p:cNvSpPr>
            <a:spLocks noGrp="1"/>
          </p:cNvSpPr>
          <p:nvPr>
            <p:ph type="sldNum" sz="quarter" idx="12"/>
          </p:nvPr>
        </p:nvSpPr>
        <p:spPr/>
        <p:txBody>
          <a:bodyPr/>
          <a:lstStyle/>
          <a:p>
            <a:fld id="{12C8B5BA-5325-8E48-B32A-8CCF4284DB9F}" type="slidenum">
              <a:rPr lang="en-US" smtClean="0"/>
              <a:t>‹#›</a:t>
            </a:fld>
            <a:endParaRPr lang="en-US"/>
          </a:p>
        </p:txBody>
      </p:sp>
    </p:spTree>
    <p:extLst>
      <p:ext uri="{BB962C8B-B14F-4D97-AF65-F5344CB8AC3E}">
        <p14:creationId xmlns:p14="http://schemas.microsoft.com/office/powerpoint/2010/main" val="3357504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35024-AF8C-83E8-FC7A-AF28243961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6BBA7F-4578-2640-906E-152636F06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6C52B1-3B64-DA4B-EB47-BD2BD5214C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8C1307-B829-4044-9758-31651706E56D}" type="datetimeFigureOut">
              <a:rPr lang="en-US" smtClean="0"/>
              <a:t>1/15/25</a:t>
            </a:fld>
            <a:endParaRPr lang="en-US"/>
          </a:p>
        </p:txBody>
      </p:sp>
      <p:sp>
        <p:nvSpPr>
          <p:cNvPr id="5" name="Footer Placeholder 4">
            <a:extLst>
              <a:ext uri="{FF2B5EF4-FFF2-40B4-BE49-F238E27FC236}">
                <a16:creationId xmlns:a16="http://schemas.microsoft.com/office/drawing/2014/main" id="{37ECD500-92AD-10FE-1545-78DB9CECED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5477B43-2499-C70D-9EE9-1A9D44D0B0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C8B5BA-5325-8E48-B32A-8CCF4284DB9F}" type="slidenum">
              <a:rPr lang="en-US" smtClean="0"/>
              <a:t>‹#›</a:t>
            </a:fld>
            <a:endParaRPr lang="en-US"/>
          </a:p>
        </p:txBody>
      </p:sp>
    </p:spTree>
    <p:extLst>
      <p:ext uri="{BB962C8B-B14F-4D97-AF65-F5344CB8AC3E}">
        <p14:creationId xmlns:p14="http://schemas.microsoft.com/office/powerpoint/2010/main" val="524998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android.com/codelabs/basic-android-kotlin-compose-first-app#0" TargetMode="External"/><Relationship Id="rId2" Type="http://schemas.openxmlformats.org/officeDocument/2006/relationships/hyperlink" Target="https://developer.android.com/codelabs/basic-android-kotlin-compose-first-app"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C463-C578-C196-6DF1-F574534E8BCF}"/>
              </a:ext>
            </a:extLst>
          </p:cNvPr>
          <p:cNvSpPr>
            <a:spLocks noGrp="1"/>
          </p:cNvSpPr>
          <p:nvPr>
            <p:ph type="ctrTitle"/>
          </p:nvPr>
        </p:nvSpPr>
        <p:spPr/>
        <p:txBody>
          <a:bodyPr/>
          <a:lstStyle/>
          <a:p>
            <a:r>
              <a:rPr lang="en-US" dirty="0"/>
              <a:t>App Development Concepts</a:t>
            </a:r>
          </a:p>
        </p:txBody>
      </p:sp>
      <p:sp>
        <p:nvSpPr>
          <p:cNvPr id="3" name="Subtitle 2">
            <a:extLst>
              <a:ext uri="{FF2B5EF4-FFF2-40B4-BE49-F238E27FC236}">
                <a16:creationId xmlns:a16="http://schemas.microsoft.com/office/drawing/2014/main" id="{5E373987-23D4-95B9-7C51-AB93733C54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729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EBDF-21EC-697F-7018-6B58B4B7C5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C3EB0D-7D1C-F046-664F-A5AFF7828837}"/>
              </a:ext>
            </a:extLst>
          </p:cNvPr>
          <p:cNvSpPr>
            <a:spLocks noGrp="1"/>
          </p:cNvSpPr>
          <p:nvPr>
            <p:ph idx="1"/>
          </p:nvPr>
        </p:nvSpPr>
        <p:spPr/>
        <p:txBody>
          <a:bodyPr/>
          <a:lstStyle/>
          <a:p>
            <a:pPr algn="l">
              <a:spcBef>
                <a:spcPts val="750"/>
              </a:spcBef>
              <a:spcAft>
                <a:spcPts val="600"/>
              </a:spcAft>
              <a:buFont typeface="Arial" panose="020B0604020202020204" pitchFamily="34" charset="0"/>
              <a:buChar char="•"/>
            </a:pPr>
            <a:r>
              <a:rPr lang="en-US" b="1" i="0" dirty="0">
                <a:solidFill>
                  <a:srgbClr val="001D35"/>
                </a:solidFill>
                <a:effectLst/>
                <a:latin typeface="Google Sans"/>
              </a:rPr>
              <a:t>Testing and Debugging:</a:t>
            </a:r>
            <a:endParaRPr lang="en-US" b="0" i="0" dirty="0">
              <a:solidFill>
                <a:srgbClr val="001D35"/>
              </a:solidFill>
              <a:effectLst/>
              <a:latin typeface="Google Sans"/>
            </a:endParaRPr>
          </a:p>
          <a:p>
            <a:pPr algn="l">
              <a:spcBef>
                <a:spcPts val="750"/>
              </a:spcBef>
              <a:spcAft>
                <a:spcPts val="600"/>
              </a:spcAft>
              <a:buFont typeface="Arial" panose="020B0604020202020204" pitchFamily="34" charset="0"/>
              <a:buChar char="•"/>
            </a:pPr>
            <a:r>
              <a:rPr lang="en-US" b="0" i="0" dirty="0">
                <a:solidFill>
                  <a:srgbClr val="001D35"/>
                </a:solidFill>
                <a:effectLst/>
                <a:latin typeface="Google Sans"/>
              </a:rPr>
              <a:t>Writing unit tests, integration tests, and user acceptance tests to identify and fix bugs in the application.</a:t>
            </a:r>
          </a:p>
        </p:txBody>
      </p:sp>
    </p:spTree>
    <p:extLst>
      <p:ext uri="{BB962C8B-B14F-4D97-AF65-F5344CB8AC3E}">
        <p14:creationId xmlns:p14="http://schemas.microsoft.com/office/powerpoint/2010/main" val="345329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8D2B-8D61-AE85-A4ED-C505604965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425949-2B94-8ABB-308E-41D92A1CB9BB}"/>
              </a:ext>
            </a:extLst>
          </p:cNvPr>
          <p:cNvSpPr>
            <a:spLocks noGrp="1"/>
          </p:cNvSpPr>
          <p:nvPr>
            <p:ph idx="1"/>
          </p:nvPr>
        </p:nvSpPr>
        <p:spPr/>
        <p:txBody>
          <a:bodyPr/>
          <a:lstStyle/>
          <a:p>
            <a:pPr algn="l">
              <a:spcBef>
                <a:spcPts val="750"/>
              </a:spcBef>
              <a:spcAft>
                <a:spcPts val="1500"/>
              </a:spcAft>
              <a:buFont typeface="Arial" panose="020B0604020202020204" pitchFamily="34" charset="0"/>
              <a:buChar char="•"/>
            </a:pPr>
            <a:r>
              <a:rPr lang="en-US" b="1" i="0" dirty="0">
                <a:solidFill>
                  <a:srgbClr val="001D35"/>
                </a:solidFill>
                <a:effectLst/>
                <a:latin typeface="Google Sans"/>
              </a:rPr>
              <a:t>Deployment:</a:t>
            </a:r>
            <a:endParaRPr lang="en-US" b="0" i="0" dirty="0">
              <a:solidFill>
                <a:srgbClr val="001D35"/>
              </a:solidFill>
              <a:effectLst/>
              <a:latin typeface="Google Sans"/>
            </a:endParaRPr>
          </a:p>
          <a:p>
            <a:pPr algn="l">
              <a:spcBef>
                <a:spcPts val="750"/>
              </a:spcBef>
              <a:spcAft>
                <a:spcPts val="1500"/>
              </a:spcAft>
              <a:buFont typeface="Arial" panose="020B0604020202020204" pitchFamily="34" charset="0"/>
              <a:buChar char="•"/>
            </a:pPr>
            <a:r>
              <a:rPr lang="en-US" b="0" i="0" dirty="0">
                <a:solidFill>
                  <a:srgbClr val="001D35"/>
                </a:solidFill>
                <a:effectLst/>
                <a:latin typeface="Google Sans"/>
              </a:rPr>
              <a:t>Publishing apps to the relevant app stores (Google Play Store for Android, Apple App Store for iOS).</a:t>
            </a:r>
          </a:p>
          <a:p>
            <a:endParaRPr lang="en-US" dirty="0"/>
          </a:p>
        </p:txBody>
      </p:sp>
    </p:spTree>
    <p:extLst>
      <p:ext uri="{BB962C8B-B14F-4D97-AF65-F5344CB8AC3E}">
        <p14:creationId xmlns:p14="http://schemas.microsoft.com/office/powerpoint/2010/main" val="204797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22CA-7B58-3745-B660-B24ACD2489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4EA661-E71F-64E6-FB90-1E36B7B17874}"/>
              </a:ext>
            </a:extLst>
          </p:cNvPr>
          <p:cNvSpPr>
            <a:spLocks noGrp="1"/>
          </p:cNvSpPr>
          <p:nvPr>
            <p:ph idx="1"/>
          </p:nvPr>
        </p:nvSpPr>
        <p:spPr/>
        <p:txBody>
          <a:bodyPr>
            <a:normAutofit lnSpcReduction="10000"/>
          </a:bodyPr>
          <a:lstStyle/>
          <a:p>
            <a:pPr algn="l">
              <a:spcBef>
                <a:spcPts val="1500"/>
              </a:spcBef>
              <a:spcAft>
                <a:spcPts val="750"/>
              </a:spcAft>
            </a:pPr>
            <a:r>
              <a:rPr lang="en-US" b="0" i="0" dirty="0">
                <a:solidFill>
                  <a:srgbClr val="001D35"/>
                </a:solidFill>
                <a:effectLst/>
                <a:latin typeface="Google Sans"/>
              </a:rPr>
              <a:t>other concepts might include:</a:t>
            </a:r>
          </a:p>
          <a:p>
            <a:pPr algn="l" fontAlgn="ctr">
              <a:spcBef>
                <a:spcPts val="750"/>
              </a:spcBef>
              <a:spcAft>
                <a:spcPts val="600"/>
              </a:spcAft>
              <a:buFont typeface="Arial" panose="020B0604020202020204" pitchFamily="34" charset="0"/>
              <a:buChar char="•"/>
            </a:pPr>
            <a:r>
              <a:rPr lang="en-US" b="1" i="0" dirty="0">
                <a:solidFill>
                  <a:srgbClr val="001D35"/>
                </a:solidFill>
                <a:effectLst/>
                <a:latin typeface="Google Sans"/>
              </a:rPr>
              <a:t>Mobile Development Frameworks:</a:t>
            </a:r>
            <a:r>
              <a:rPr lang="en-US" b="0" i="0" dirty="0">
                <a:solidFill>
                  <a:srgbClr val="001D35"/>
                </a:solidFill>
                <a:effectLst/>
                <a:latin typeface="Google Sans"/>
              </a:rPr>
              <a:t> Using pre-built components and libraries to accelerate development. </a:t>
            </a:r>
          </a:p>
          <a:p>
            <a:pPr algn="l" fontAlgn="ctr">
              <a:spcBef>
                <a:spcPts val="750"/>
              </a:spcBef>
              <a:spcAft>
                <a:spcPts val="600"/>
              </a:spcAft>
              <a:buFont typeface="Arial" panose="020B0604020202020204" pitchFamily="34" charset="0"/>
              <a:buChar char="•"/>
            </a:pPr>
            <a:r>
              <a:rPr lang="en-US" b="1" i="0" dirty="0">
                <a:solidFill>
                  <a:srgbClr val="001D35"/>
                </a:solidFill>
                <a:effectLst/>
                <a:latin typeface="Google Sans"/>
              </a:rPr>
              <a:t>Cloud Services:</a:t>
            </a:r>
            <a:r>
              <a:rPr lang="en-US" b="0" i="0" dirty="0">
                <a:solidFill>
                  <a:srgbClr val="001D35"/>
                </a:solidFill>
                <a:effectLst/>
                <a:latin typeface="Google Sans"/>
              </a:rPr>
              <a:t> Utilizing cloud platforms for app hosting, data storage, and scaling. </a:t>
            </a:r>
          </a:p>
          <a:p>
            <a:pPr algn="l" fontAlgn="ctr">
              <a:spcBef>
                <a:spcPts val="750"/>
              </a:spcBef>
              <a:spcAft>
                <a:spcPts val="600"/>
              </a:spcAft>
              <a:buFont typeface="Arial" panose="020B0604020202020204" pitchFamily="34" charset="0"/>
              <a:buChar char="•"/>
            </a:pPr>
            <a:r>
              <a:rPr lang="en-US" b="1" i="0" dirty="0">
                <a:solidFill>
                  <a:srgbClr val="001D35"/>
                </a:solidFill>
                <a:effectLst/>
                <a:latin typeface="Google Sans"/>
              </a:rPr>
              <a:t>Performance Optimization:</a:t>
            </a:r>
            <a:r>
              <a:rPr lang="en-US" b="0" i="0" dirty="0">
                <a:solidFill>
                  <a:srgbClr val="001D35"/>
                </a:solidFill>
                <a:effectLst/>
                <a:latin typeface="Google Sans"/>
              </a:rPr>
              <a:t> Techniques to ensure smooth app performance on different devices. </a:t>
            </a:r>
          </a:p>
          <a:p>
            <a:pPr algn="l">
              <a:spcBef>
                <a:spcPts val="750"/>
              </a:spcBef>
              <a:spcAft>
                <a:spcPts val="1500"/>
              </a:spcAft>
              <a:buFont typeface="Arial" panose="020B0604020202020204" pitchFamily="34" charset="0"/>
              <a:buChar char="•"/>
            </a:pPr>
            <a:r>
              <a:rPr lang="en-US" b="1" i="0" dirty="0">
                <a:solidFill>
                  <a:srgbClr val="001D35"/>
                </a:solidFill>
                <a:effectLst/>
                <a:latin typeface="Google Sans"/>
              </a:rPr>
              <a:t>Security Practices:</a:t>
            </a:r>
            <a:r>
              <a:rPr lang="en-US" b="0" i="0" dirty="0">
                <a:solidFill>
                  <a:srgbClr val="001D35"/>
                </a:solidFill>
                <a:effectLst/>
                <a:latin typeface="Google Sans"/>
              </a:rPr>
              <a:t> Implementing security measures to protect user data. </a:t>
            </a:r>
          </a:p>
          <a:p>
            <a:endParaRPr lang="en-US" dirty="0"/>
          </a:p>
        </p:txBody>
      </p:sp>
    </p:spTree>
    <p:extLst>
      <p:ext uri="{BB962C8B-B14F-4D97-AF65-F5344CB8AC3E}">
        <p14:creationId xmlns:p14="http://schemas.microsoft.com/office/powerpoint/2010/main" val="76858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A334D-5B6D-CE8D-A86D-E01A5D417D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3E7C92-E6C5-22D1-7308-0E9BDCB01540}"/>
              </a:ext>
            </a:extLst>
          </p:cNvPr>
          <p:cNvSpPr>
            <a:spLocks noGrp="1"/>
          </p:cNvSpPr>
          <p:nvPr>
            <p:ph idx="1"/>
          </p:nvPr>
        </p:nvSpPr>
        <p:spPr/>
        <p:txBody>
          <a:bodyPr/>
          <a:lstStyle/>
          <a:p>
            <a:r>
              <a:rPr lang="en-US" dirty="0"/>
              <a:t>1. Concept development </a:t>
            </a:r>
          </a:p>
          <a:p>
            <a:r>
              <a:rPr lang="en-US" dirty="0"/>
              <a:t>2. Outlining the app </a:t>
            </a:r>
          </a:p>
          <a:p>
            <a:r>
              <a:rPr lang="en-US" dirty="0"/>
              <a:t>3. Design considerations and platforms </a:t>
            </a:r>
          </a:p>
          <a:p>
            <a:r>
              <a:rPr lang="en-US" dirty="0"/>
              <a:t>4. Budget development </a:t>
            </a:r>
          </a:p>
          <a:p>
            <a:r>
              <a:rPr lang="en-US" dirty="0"/>
              <a:t>5. Programming </a:t>
            </a:r>
          </a:p>
          <a:p>
            <a:r>
              <a:rPr lang="en-US" dirty="0"/>
              <a:t>6. Graphic design </a:t>
            </a:r>
          </a:p>
          <a:p>
            <a:r>
              <a:rPr lang="en-US" dirty="0"/>
              <a:t>7. Submission, approval and updates </a:t>
            </a:r>
          </a:p>
          <a:p>
            <a:r>
              <a:rPr lang="en-US" dirty="0"/>
              <a:t>8. Common pitfalls</a:t>
            </a:r>
          </a:p>
        </p:txBody>
      </p:sp>
    </p:spTree>
    <p:extLst>
      <p:ext uri="{BB962C8B-B14F-4D97-AF65-F5344CB8AC3E}">
        <p14:creationId xmlns:p14="http://schemas.microsoft.com/office/powerpoint/2010/main" val="125857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F8AE-D8D9-78A9-B5F4-D00236AAB5EB}"/>
              </a:ext>
            </a:extLst>
          </p:cNvPr>
          <p:cNvSpPr>
            <a:spLocks noGrp="1"/>
          </p:cNvSpPr>
          <p:nvPr>
            <p:ph type="title"/>
          </p:nvPr>
        </p:nvSpPr>
        <p:spPr/>
        <p:txBody>
          <a:bodyPr/>
          <a:lstStyle/>
          <a:p>
            <a:r>
              <a:rPr lang="en-US" dirty="0"/>
              <a:t>Concept development</a:t>
            </a:r>
          </a:p>
        </p:txBody>
      </p:sp>
      <p:sp>
        <p:nvSpPr>
          <p:cNvPr id="3" name="Content Placeholder 2">
            <a:extLst>
              <a:ext uri="{FF2B5EF4-FFF2-40B4-BE49-F238E27FC236}">
                <a16:creationId xmlns:a16="http://schemas.microsoft.com/office/drawing/2014/main" id="{BD20BCB0-7779-718C-CAFA-8FFFC2BA5934}"/>
              </a:ext>
            </a:extLst>
          </p:cNvPr>
          <p:cNvSpPr>
            <a:spLocks noGrp="1"/>
          </p:cNvSpPr>
          <p:nvPr>
            <p:ph idx="1"/>
          </p:nvPr>
        </p:nvSpPr>
        <p:spPr/>
        <p:txBody>
          <a:bodyPr/>
          <a:lstStyle/>
          <a:p>
            <a:r>
              <a:rPr lang="en-US" dirty="0"/>
              <a:t>Identify the purpose of the application (“app”). What will the app do? ● Specify the minimum functionality. Will the app perform a specific task and/or deliver information? ● Most apps do one thing and do it well. ● Avoid overly complex functionality. Example: The “The Plant Doctor” app provides interactive diagnosis for plant health problems. Users submit text and photographs to assist the diagnosis.</a:t>
            </a:r>
          </a:p>
        </p:txBody>
      </p:sp>
    </p:spTree>
    <p:extLst>
      <p:ext uri="{BB962C8B-B14F-4D97-AF65-F5344CB8AC3E}">
        <p14:creationId xmlns:p14="http://schemas.microsoft.com/office/powerpoint/2010/main" val="4180122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E3092-CFFF-CEB2-03DE-979D6D152935}"/>
              </a:ext>
            </a:extLst>
          </p:cNvPr>
          <p:cNvSpPr>
            <a:spLocks noGrp="1"/>
          </p:cNvSpPr>
          <p:nvPr>
            <p:ph type="title"/>
          </p:nvPr>
        </p:nvSpPr>
        <p:spPr/>
        <p:txBody>
          <a:bodyPr/>
          <a:lstStyle/>
          <a:p>
            <a:r>
              <a:rPr lang="en-US" dirty="0"/>
              <a:t>Identify the intended users of the app. </a:t>
            </a:r>
          </a:p>
        </p:txBody>
      </p:sp>
      <p:sp>
        <p:nvSpPr>
          <p:cNvPr id="3" name="Content Placeholder 2">
            <a:extLst>
              <a:ext uri="{FF2B5EF4-FFF2-40B4-BE49-F238E27FC236}">
                <a16:creationId xmlns:a16="http://schemas.microsoft.com/office/drawing/2014/main" id="{C83FFF2C-FDB1-1EFE-FEFA-9D63DB14DA2C}"/>
              </a:ext>
            </a:extLst>
          </p:cNvPr>
          <p:cNvSpPr>
            <a:spLocks noGrp="1"/>
          </p:cNvSpPr>
          <p:nvPr>
            <p:ph idx="1"/>
          </p:nvPr>
        </p:nvSpPr>
        <p:spPr/>
        <p:txBody>
          <a:bodyPr/>
          <a:lstStyle/>
          <a:p>
            <a:r>
              <a:rPr lang="en-US" dirty="0"/>
              <a:t>Who will use the app? ● What is the target audience? ● Is the app free or for payment? Example: Users of “The Plant Doctor” app include: Farmers, gardeners, homeowners, landscape professionals, County Agents, plant quarantine workers, professionals, and scientists. To date, users reside in 40 foreign countries and in 41 states in the USA.</a:t>
            </a:r>
          </a:p>
        </p:txBody>
      </p:sp>
    </p:spTree>
    <p:extLst>
      <p:ext uri="{BB962C8B-B14F-4D97-AF65-F5344CB8AC3E}">
        <p14:creationId xmlns:p14="http://schemas.microsoft.com/office/powerpoint/2010/main" val="1482510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9E48-E242-5449-1B8E-766393FC4D77}"/>
              </a:ext>
            </a:extLst>
          </p:cNvPr>
          <p:cNvSpPr>
            <a:spLocks noGrp="1"/>
          </p:cNvSpPr>
          <p:nvPr>
            <p:ph type="title"/>
          </p:nvPr>
        </p:nvSpPr>
        <p:spPr/>
        <p:txBody>
          <a:bodyPr/>
          <a:lstStyle/>
          <a:p>
            <a:r>
              <a:rPr lang="en-US" dirty="0"/>
              <a:t>Different types of audiences</a:t>
            </a:r>
          </a:p>
        </p:txBody>
      </p:sp>
      <p:sp>
        <p:nvSpPr>
          <p:cNvPr id="3" name="Content Placeholder 2">
            <a:extLst>
              <a:ext uri="{FF2B5EF4-FFF2-40B4-BE49-F238E27FC236}">
                <a16:creationId xmlns:a16="http://schemas.microsoft.com/office/drawing/2014/main" id="{8F51D5D3-A6B3-88EA-8047-595D29F1C963}"/>
              </a:ext>
            </a:extLst>
          </p:cNvPr>
          <p:cNvSpPr>
            <a:spLocks noGrp="1"/>
          </p:cNvSpPr>
          <p:nvPr>
            <p:ph idx="1"/>
          </p:nvPr>
        </p:nvSpPr>
        <p:spPr/>
        <p:txBody>
          <a:bodyPr/>
          <a:lstStyle/>
          <a:p>
            <a:r>
              <a:rPr lang="en-US" dirty="0"/>
              <a:t>Children Adults Various levels of education Various levels of expertise Types of devices: Android versus iPhone Nationalities: Language, translations Your app and its design should appeal to and serve your target audiences: appearance, colors, functions, tasks </a:t>
            </a:r>
          </a:p>
        </p:txBody>
      </p:sp>
    </p:spTree>
    <p:extLst>
      <p:ext uri="{BB962C8B-B14F-4D97-AF65-F5344CB8AC3E}">
        <p14:creationId xmlns:p14="http://schemas.microsoft.com/office/powerpoint/2010/main" val="1274397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80CC8-F106-5122-FB9A-B1BEE2137315}"/>
              </a:ext>
            </a:extLst>
          </p:cNvPr>
          <p:cNvSpPr>
            <a:spLocks noGrp="1"/>
          </p:cNvSpPr>
          <p:nvPr>
            <p:ph type="title"/>
          </p:nvPr>
        </p:nvSpPr>
        <p:spPr/>
        <p:txBody>
          <a:bodyPr/>
          <a:lstStyle/>
          <a:p>
            <a:r>
              <a:rPr lang="en-US" dirty="0"/>
              <a:t>Specify the device(s) to which the app will be delivered</a:t>
            </a:r>
          </a:p>
        </p:txBody>
      </p:sp>
      <p:sp>
        <p:nvSpPr>
          <p:cNvPr id="3" name="Content Placeholder 2">
            <a:extLst>
              <a:ext uri="{FF2B5EF4-FFF2-40B4-BE49-F238E27FC236}">
                <a16:creationId xmlns:a16="http://schemas.microsoft.com/office/drawing/2014/main" id="{B59D1063-4934-5A06-89F9-0F183EE9B038}"/>
              </a:ext>
            </a:extLst>
          </p:cNvPr>
          <p:cNvSpPr>
            <a:spLocks noGrp="1"/>
          </p:cNvSpPr>
          <p:nvPr>
            <p:ph idx="1"/>
          </p:nvPr>
        </p:nvSpPr>
        <p:spPr/>
        <p:txBody>
          <a:bodyPr/>
          <a:lstStyle/>
          <a:p>
            <a:r>
              <a:rPr lang="en-US" dirty="0"/>
              <a:t>●Web app vs Native app ● Phones vs Tablets ● iPhone vs Android</a:t>
            </a:r>
          </a:p>
          <a:p>
            <a:endParaRPr lang="en-US" dirty="0"/>
          </a:p>
          <a:p>
            <a:r>
              <a:rPr lang="en-US" dirty="0"/>
              <a:t>The choices determine the programming language and coding</a:t>
            </a:r>
          </a:p>
        </p:txBody>
      </p:sp>
    </p:spTree>
    <p:extLst>
      <p:ext uri="{BB962C8B-B14F-4D97-AF65-F5344CB8AC3E}">
        <p14:creationId xmlns:p14="http://schemas.microsoft.com/office/powerpoint/2010/main" val="2026184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7C49-70A0-33C6-F50C-6CAEEED0C13F}"/>
              </a:ext>
            </a:extLst>
          </p:cNvPr>
          <p:cNvSpPr>
            <a:spLocks noGrp="1"/>
          </p:cNvSpPr>
          <p:nvPr>
            <p:ph type="title"/>
          </p:nvPr>
        </p:nvSpPr>
        <p:spPr/>
        <p:txBody>
          <a:bodyPr/>
          <a:lstStyle/>
          <a:p>
            <a:endParaRPr lang="en-US"/>
          </a:p>
        </p:txBody>
      </p:sp>
      <p:pic>
        <p:nvPicPr>
          <p:cNvPr id="5" name="Content Placeholder 4" descr="A diagram of a cloud computing system&#10;&#10;AI-generated content may be incorrect.">
            <a:extLst>
              <a:ext uri="{FF2B5EF4-FFF2-40B4-BE49-F238E27FC236}">
                <a16:creationId xmlns:a16="http://schemas.microsoft.com/office/drawing/2014/main" id="{EC35E77C-5BA7-C8E1-E69B-7A38A1A1E3F9}"/>
              </a:ext>
            </a:extLst>
          </p:cNvPr>
          <p:cNvPicPr>
            <a:picLocks noGrp="1" noChangeAspect="1"/>
          </p:cNvPicPr>
          <p:nvPr>
            <p:ph idx="1"/>
          </p:nvPr>
        </p:nvPicPr>
        <p:blipFill>
          <a:blip r:embed="rId2"/>
          <a:stretch>
            <a:fillRect/>
          </a:stretch>
        </p:blipFill>
        <p:spPr>
          <a:xfrm>
            <a:off x="2270768" y="1825625"/>
            <a:ext cx="7650463" cy="4351338"/>
          </a:xfrm>
        </p:spPr>
      </p:pic>
    </p:spTree>
    <p:extLst>
      <p:ext uri="{BB962C8B-B14F-4D97-AF65-F5344CB8AC3E}">
        <p14:creationId xmlns:p14="http://schemas.microsoft.com/office/powerpoint/2010/main" val="344799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63558-39F9-DA4A-C558-31B65976EE8F}"/>
              </a:ext>
            </a:extLst>
          </p:cNvPr>
          <p:cNvSpPr>
            <a:spLocks noGrp="1"/>
          </p:cNvSpPr>
          <p:nvPr>
            <p:ph type="title"/>
          </p:nvPr>
        </p:nvSpPr>
        <p:spPr/>
        <p:txBody>
          <a:bodyPr/>
          <a:lstStyle/>
          <a:p>
            <a:r>
              <a:rPr lang="en-US" dirty="0"/>
              <a:t>Memory and space considerations</a:t>
            </a:r>
          </a:p>
        </p:txBody>
      </p:sp>
      <p:sp>
        <p:nvSpPr>
          <p:cNvPr id="3" name="Content Placeholder 2">
            <a:extLst>
              <a:ext uri="{FF2B5EF4-FFF2-40B4-BE49-F238E27FC236}">
                <a16:creationId xmlns:a16="http://schemas.microsoft.com/office/drawing/2014/main" id="{1A8CF73C-8D3D-D4A6-A51E-0ACA03220B99}"/>
              </a:ext>
            </a:extLst>
          </p:cNvPr>
          <p:cNvSpPr>
            <a:spLocks noGrp="1"/>
          </p:cNvSpPr>
          <p:nvPr>
            <p:ph idx="1"/>
          </p:nvPr>
        </p:nvSpPr>
        <p:spPr/>
        <p:txBody>
          <a:bodyPr/>
          <a:lstStyle/>
          <a:p>
            <a:r>
              <a:rPr lang="en-US" dirty="0"/>
              <a:t>App size is limited only by the space available on a device. There is no recommended size for apps.</a:t>
            </a:r>
          </a:p>
        </p:txBody>
      </p:sp>
    </p:spTree>
    <p:extLst>
      <p:ext uri="{BB962C8B-B14F-4D97-AF65-F5344CB8AC3E}">
        <p14:creationId xmlns:p14="http://schemas.microsoft.com/office/powerpoint/2010/main" val="3230010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2516-6008-B05D-FFDB-E80BCEF27D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323FBA-F48C-975E-4A1A-DF02AA6C7E60}"/>
              </a:ext>
            </a:extLst>
          </p:cNvPr>
          <p:cNvSpPr>
            <a:spLocks noGrp="1"/>
          </p:cNvSpPr>
          <p:nvPr>
            <p:ph idx="1"/>
          </p:nvPr>
        </p:nvSpPr>
        <p:spPr/>
        <p:txBody>
          <a:bodyPr/>
          <a:lstStyle/>
          <a:p>
            <a:r>
              <a:rPr lang="en-US" b="0" i="0" dirty="0">
                <a:solidFill>
                  <a:srgbClr val="001D35"/>
                </a:solidFill>
                <a:effectLst/>
                <a:latin typeface="Google Sans"/>
              </a:rPr>
              <a:t>An app development typically covers concepts like project planning, user interface (UI) design, programming languages specific to the target platform (like Java for Android or Swift for iOS), database management, application logic, testing methodologies, deployment processes, and maintenance strategies; essentially, everything needed to conceptualize, design, build, test, and launch a fully functional mobile application across different operating systems.</a:t>
            </a:r>
            <a:endParaRPr lang="en-US" dirty="0"/>
          </a:p>
        </p:txBody>
      </p:sp>
    </p:spTree>
    <p:extLst>
      <p:ext uri="{BB962C8B-B14F-4D97-AF65-F5344CB8AC3E}">
        <p14:creationId xmlns:p14="http://schemas.microsoft.com/office/powerpoint/2010/main" val="418541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ADA7-9044-8A09-F999-DC25DFE9978F}"/>
              </a:ext>
            </a:extLst>
          </p:cNvPr>
          <p:cNvSpPr>
            <a:spLocks noGrp="1"/>
          </p:cNvSpPr>
          <p:nvPr>
            <p:ph type="title"/>
          </p:nvPr>
        </p:nvSpPr>
        <p:spPr/>
        <p:txBody>
          <a:bodyPr/>
          <a:lstStyle/>
          <a:p>
            <a:r>
              <a:rPr lang="en-US" dirty="0"/>
              <a:t>Name the app</a:t>
            </a:r>
          </a:p>
        </p:txBody>
      </p:sp>
      <p:sp>
        <p:nvSpPr>
          <p:cNvPr id="3" name="Content Placeholder 2">
            <a:extLst>
              <a:ext uri="{FF2B5EF4-FFF2-40B4-BE49-F238E27FC236}">
                <a16:creationId xmlns:a16="http://schemas.microsoft.com/office/drawing/2014/main" id="{81F42B19-E12A-062C-D8E6-637932C164D3}"/>
              </a:ext>
            </a:extLst>
          </p:cNvPr>
          <p:cNvSpPr>
            <a:spLocks noGrp="1"/>
          </p:cNvSpPr>
          <p:nvPr>
            <p:ph idx="1"/>
          </p:nvPr>
        </p:nvSpPr>
        <p:spPr/>
        <p:txBody>
          <a:bodyPr/>
          <a:lstStyle/>
          <a:p>
            <a:r>
              <a:rPr lang="en-US" dirty="0"/>
              <a:t>The app name should accurately reflect the function of the app. The app name should be unique, if possible, and not replicate the names of other apps.</a:t>
            </a:r>
          </a:p>
        </p:txBody>
      </p:sp>
    </p:spTree>
    <p:extLst>
      <p:ext uri="{BB962C8B-B14F-4D97-AF65-F5344CB8AC3E}">
        <p14:creationId xmlns:p14="http://schemas.microsoft.com/office/powerpoint/2010/main" val="1589122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460B-AB68-8050-A4A1-BD46711DC69D}"/>
              </a:ext>
            </a:extLst>
          </p:cNvPr>
          <p:cNvSpPr>
            <a:spLocks noGrp="1"/>
          </p:cNvSpPr>
          <p:nvPr>
            <p:ph type="title"/>
          </p:nvPr>
        </p:nvSpPr>
        <p:spPr/>
        <p:txBody>
          <a:bodyPr/>
          <a:lstStyle/>
          <a:p>
            <a:r>
              <a:rPr lang="en-US" dirty="0"/>
              <a:t>Outlining a draft of the app</a:t>
            </a:r>
          </a:p>
        </p:txBody>
      </p:sp>
      <p:sp>
        <p:nvSpPr>
          <p:cNvPr id="3" name="Content Placeholder 2">
            <a:extLst>
              <a:ext uri="{FF2B5EF4-FFF2-40B4-BE49-F238E27FC236}">
                <a16:creationId xmlns:a16="http://schemas.microsoft.com/office/drawing/2014/main" id="{4A601925-155D-2878-C91E-42B8385EE1DC}"/>
              </a:ext>
            </a:extLst>
          </p:cNvPr>
          <p:cNvSpPr>
            <a:spLocks noGrp="1"/>
          </p:cNvSpPr>
          <p:nvPr>
            <p:ph idx="1"/>
          </p:nvPr>
        </p:nvSpPr>
        <p:spPr/>
        <p:txBody>
          <a:bodyPr/>
          <a:lstStyle/>
          <a:p>
            <a:r>
              <a:rPr lang="en-US" dirty="0"/>
              <a:t>● Create a draft step chart: Identify each thing the app will do, in a stepwise fashion. ● Create a draft page chart: Sketch and compose the appearance of various pages. ● Specify the graphics and navigation buttons needed for the app functions ● Specify the outputs and calls</a:t>
            </a:r>
          </a:p>
        </p:txBody>
      </p:sp>
    </p:spTree>
    <p:extLst>
      <p:ext uri="{BB962C8B-B14F-4D97-AF65-F5344CB8AC3E}">
        <p14:creationId xmlns:p14="http://schemas.microsoft.com/office/powerpoint/2010/main" val="1024755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513A-E31C-F4CD-BE2B-C113E5A5DA67}"/>
              </a:ext>
            </a:extLst>
          </p:cNvPr>
          <p:cNvSpPr>
            <a:spLocks noGrp="1"/>
          </p:cNvSpPr>
          <p:nvPr>
            <p:ph type="title"/>
          </p:nvPr>
        </p:nvSpPr>
        <p:spPr/>
        <p:txBody>
          <a:bodyPr/>
          <a:lstStyle/>
          <a:p>
            <a:r>
              <a:rPr lang="en-US" dirty="0"/>
              <a:t>Design considerations</a:t>
            </a:r>
          </a:p>
        </p:txBody>
      </p:sp>
      <p:sp>
        <p:nvSpPr>
          <p:cNvPr id="3" name="Content Placeholder 2">
            <a:extLst>
              <a:ext uri="{FF2B5EF4-FFF2-40B4-BE49-F238E27FC236}">
                <a16:creationId xmlns:a16="http://schemas.microsoft.com/office/drawing/2014/main" id="{86BA3A62-EF2F-CCB2-34C3-35B77328E9D5}"/>
              </a:ext>
            </a:extLst>
          </p:cNvPr>
          <p:cNvSpPr>
            <a:spLocks noGrp="1"/>
          </p:cNvSpPr>
          <p:nvPr>
            <p:ph idx="1"/>
          </p:nvPr>
        </p:nvSpPr>
        <p:spPr/>
        <p:txBody>
          <a:bodyPr/>
          <a:lstStyle/>
          <a:p>
            <a:r>
              <a:rPr lang="en-US" dirty="0"/>
              <a:t>Design the app for fingers (not for a mouse) ● 44 x 44 pixels for buttons ● 6 buttons maximum per width of screen (smart phone) TEXT INPUT: People do not like to type, so keep typing at a minimum TEXT OUTPUT: People generally do not like to read, so keep text at a minimum unless your app is designed primarily to deliver information in text format</a:t>
            </a:r>
          </a:p>
        </p:txBody>
      </p:sp>
    </p:spTree>
    <p:extLst>
      <p:ext uri="{BB962C8B-B14F-4D97-AF65-F5344CB8AC3E}">
        <p14:creationId xmlns:p14="http://schemas.microsoft.com/office/powerpoint/2010/main" val="904687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D299-AAC8-6B94-2C2A-B87C4CC43B6C}"/>
              </a:ext>
            </a:extLst>
          </p:cNvPr>
          <p:cNvSpPr>
            <a:spLocks noGrp="1"/>
          </p:cNvSpPr>
          <p:nvPr>
            <p:ph type="title"/>
          </p:nvPr>
        </p:nvSpPr>
        <p:spPr/>
        <p:txBody>
          <a:bodyPr/>
          <a:lstStyle/>
          <a:p>
            <a:r>
              <a:rPr lang="en-US" dirty="0"/>
              <a:t>Budget development</a:t>
            </a:r>
          </a:p>
        </p:txBody>
      </p:sp>
      <p:sp>
        <p:nvSpPr>
          <p:cNvPr id="3" name="Content Placeholder 2">
            <a:extLst>
              <a:ext uri="{FF2B5EF4-FFF2-40B4-BE49-F238E27FC236}">
                <a16:creationId xmlns:a16="http://schemas.microsoft.com/office/drawing/2014/main" id="{72D0CA53-A2EF-082E-0105-9BB5E95C407D}"/>
              </a:ext>
            </a:extLst>
          </p:cNvPr>
          <p:cNvSpPr>
            <a:spLocks noGrp="1"/>
          </p:cNvSpPr>
          <p:nvPr>
            <p:ph idx="1"/>
          </p:nvPr>
        </p:nvSpPr>
        <p:spPr/>
        <p:txBody>
          <a:bodyPr/>
          <a:lstStyle/>
          <a:p>
            <a:r>
              <a:rPr lang="en-US" dirty="0"/>
              <a:t>1. Personal vs. contract development 2. By hour or by project development. Costs per hour vary among countries ($15-20 for India: $50-60 for USA; $100 for USA technical) Example: “The Plant Doctor” app development and deployment cost 80 hours (at the US rate) for each platform (iOS and Android), for a total cost of $9,600.00 ($4,800.00 for each platform).</a:t>
            </a:r>
          </a:p>
        </p:txBody>
      </p:sp>
    </p:spTree>
    <p:extLst>
      <p:ext uri="{BB962C8B-B14F-4D97-AF65-F5344CB8AC3E}">
        <p14:creationId xmlns:p14="http://schemas.microsoft.com/office/powerpoint/2010/main" val="1215924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4A596-5FEE-E37C-3D97-EE922BF2EA37}"/>
              </a:ext>
            </a:extLst>
          </p:cNvPr>
          <p:cNvSpPr>
            <a:spLocks noGrp="1"/>
          </p:cNvSpPr>
          <p:nvPr>
            <p:ph type="title"/>
          </p:nvPr>
        </p:nvSpPr>
        <p:spPr/>
        <p:txBody>
          <a:bodyPr/>
          <a:lstStyle/>
          <a:p>
            <a:r>
              <a:rPr lang="en-US" dirty="0"/>
              <a:t>Programming</a:t>
            </a:r>
          </a:p>
        </p:txBody>
      </p:sp>
      <p:sp>
        <p:nvSpPr>
          <p:cNvPr id="3" name="Content Placeholder 2">
            <a:extLst>
              <a:ext uri="{FF2B5EF4-FFF2-40B4-BE49-F238E27FC236}">
                <a16:creationId xmlns:a16="http://schemas.microsoft.com/office/drawing/2014/main" id="{9663AFAD-2259-CE15-EABF-7863C0BCE530}"/>
              </a:ext>
            </a:extLst>
          </p:cNvPr>
          <p:cNvSpPr>
            <a:spLocks noGrp="1"/>
          </p:cNvSpPr>
          <p:nvPr>
            <p:ph idx="1"/>
          </p:nvPr>
        </p:nvSpPr>
        <p:spPr/>
        <p:txBody>
          <a:bodyPr/>
          <a:lstStyle/>
          <a:p>
            <a:r>
              <a:rPr lang="en-US" dirty="0"/>
              <a:t>Self-programmed versus Contracted programming (note: people without programming experience should probably not try to build an app) Apple (iTunes): programming language = iOS Google (Android): programming language = Java Before budget development: Prepare detailed requirement documents (what the app does). Prepare a detailed use case document (describe each functionality of the app)</a:t>
            </a:r>
          </a:p>
        </p:txBody>
      </p:sp>
    </p:spTree>
    <p:extLst>
      <p:ext uri="{BB962C8B-B14F-4D97-AF65-F5344CB8AC3E}">
        <p14:creationId xmlns:p14="http://schemas.microsoft.com/office/powerpoint/2010/main" val="3146627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AC10-02E7-F0C4-FC37-A858BCEB04A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BF22C11-E0ED-692A-D29C-835966FE231E}"/>
              </a:ext>
            </a:extLst>
          </p:cNvPr>
          <p:cNvSpPr>
            <a:spLocks noGrp="1"/>
          </p:cNvSpPr>
          <p:nvPr>
            <p:ph idx="1"/>
          </p:nvPr>
        </p:nvSpPr>
        <p:spPr/>
        <p:txBody>
          <a:bodyPr/>
          <a:lstStyle/>
          <a:p>
            <a:r>
              <a:rPr lang="en-US" dirty="0"/>
              <a:t>Sample pages from the Apple Developers programming software environment appear on the following screens. Remember: Developing an app is writing a program using a specific programming language suited for a particular device. Therefore, a developer should be familiar with the software and the programming language.</a:t>
            </a:r>
          </a:p>
        </p:txBody>
      </p:sp>
    </p:spTree>
    <p:extLst>
      <p:ext uri="{BB962C8B-B14F-4D97-AF65-F5344CB8AC3E}">
        <p14:creationId xmlns:p14="http://schemas.microsoft.com/office/powerpoint/2010/main" val="321492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39C44-4C6D-8D4F-3A29-CD809EB5DA00}"/>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1E41F64B-6704-42BA-07DB-682ADD5167E8}"/>
              </a:ext>
            </a:extLst>
          </p:cNvPr>
          <p:cNvPicPr>
            <a:picLocks noGrp="1" noChangeAspect="1"/>
          </p:cNvPicPr>
          <p:nvPr>
            <p:ph idx="1"/>
          </p:nvPr>
        </p:nvPicPr>
        <p:blipFill>
          <a:blip r:embed="rId2"/>
          <a:stretch>
            <a:fillRect/>
          </a:stretch>
        </p:blipFill>
        <p:spPr>
          <a:xfrm>
            <a:off x="2555928" y="1825625"/>
            <a:ext cx="7080143" cy="4351338"/>
          </a:xfrm>
        </p:spPr>
      </p:pic>
    </p:spTree>
    <p:extLst>
      <p:ext uri="{BB962C8B-B14F-4D97-AF65-F5344CB8AC3E}">
        <p14:creationId xmlns:p14="http://schemas.microsoft.com/office/powerpoint/2010/main" val="2949588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17F8B-4A16-0521-BAF5-00F0D45929AE}"/>
              </a:ext>
            </a:extLst>
          </p:cNvPr>
          <p:cNvSpPr>
            <a:spLocks noGrp="1"/>
          </p:cNvSpPr>
          <p:nvPr>
            <p:ph type="title"/>
          </p:nvPr>
        </p:nvSpPr>
        <p:spPr/>
        <p:txBody>
          <a:bodyPr>
            <a:normAutofit fontScale="90000"/>
          </a:bodyPr>
          <a:lstStyle/>
          <a:p>
            <a:r>
              <a:rPr lang="en-US" dirty="0"/>
              <a:t>Example: The requirements and the use case documents for the “</a:t>
            </a:r>
            <a:r>
              <a:rPr lang="en-US" dirty="0" err="1"/>
              <a:t>Wordissimo</a:t>
            </a:r>
            <a:r>
              <a:rPr lang="en-US" dirty="0"/>
              <a:t>” app appear on the following screens.</a:t>
            </a:r>
          </a:p>
        </p:txBody>
      </p:sp>
      <p:pic>
        <p:nvPicPr>
          <p:cNvPr id="5" name="Content Placeholder 4" descr="A screenshot of a computer game&#10;&#10;AI-generated content may be incorrect.">
            <a:extLst>
              <a:ext uri="{FF2B5EF4-FFF2-40B4-BE49-F238E27FC236}">
                <a16:creationId xmlns:a16="http://schemas.microsoft.com/office/drawing/2014/main" id="{54E94AD6-7B34-EE49-B2CE-11F16D3B733B}"/>
              </a:ext>
            </a:extLst>
          </p:cNvPr>
          <p:cNvPicPr>
            <a:picLocks noGrp="1" noChangeAspect="1"/>
          </p:cNvPicPr>
          <p:nvPr>
            <p:ph idx="1"/>
          </p:nvPr>
        </p:nvPicPr>
        <p:blipFill>
          <a:blip r:embed="rId2"/>
          <a:stretch>
            <a:fillRect/>
          </a:stretch>
        </p:blipFill>
        <p:spPr>
          <a:xfrm>
            <a:off x="2609558" y="1825625"/>
            <a:ext cx="6972884" cy="4351338"/>
          </a:xfrm>
        </p:spPr>
      </p:pic>
    </p:spTree>
    <p:extLst>
      <p:ext uri="{BB962C8B-B14F-4D97-AF65-F5344CB8AC3E}">
        <p14:creationId xmlns:p14="http://schemas.microsoft.com/office/powerpoint/2010/main" val="3375887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5F8D-FA52-3548-3A1B-3A188627C5F1}"/>
              </a:ext>
            </a:extLst>
          </p:cNvPr>
          <p:cNvSpPr>
            <a:spLocks noGrp="1"/>
          </p:cNvSpPr>
          <p:nvPr>
            <p:ph type="title"/>
          </p:nvPr>
        </p:nvSpPr>
        <p:spPr/>
        <p:txBody>
          <a:bodyPr/>
          <a:lstStyle/>
          <a:p>
            <a:endParaRPr lang="en-US"/>
          </a:p>
        </p:txBody>
      </p:sp>
      <p:pic>
        <p:nvPicPr>
          <p:cNvPr id="7" name="Content Placeholder 6" descr="A screenshot of a computer test&#10;&#10;AI-generated content may be incorrect.">
            <a:extLst>
              <a:ext uri="{FF2B5EF4-FFF2-40B4-BE49-F238E27FC236}">
                <a16:creationId xmlns:a16="http://schemas.microsoft.com/office/drawing/2014/main" id="{822F9C74-5B15-5E1D-41C1-C196F57A9661}"/>
              </a:ext>
            </a:extLst>
          </p:cNvPr>
          <p:cNvPicPr>
            <a:picLocks noGrp="1" noChangeAspect="1"/>
          </p:cNvPicPr>
          <p:nvPr>
            <p:ph idx="1"/>
          </p:nvPr>
        </p:nvPicPr>
        <p:blipFill>
          <a:blip r:embed="rId2"/>
          <a:stretch>
            <a:fillRect/>
          </a:stretch>
        </p:blipFill>
        <p:spPr>
          <a:xfrm>
            <a:off x="2362445" y="1825625"/>
            <a:ext cx="7467110" cy="4351338"/>
          </a:xfrm>
        </p:spPr>
      </p:pic>
    </p:spTree>
    <p:extLst>
      <p:ext uri="{BB962C8B-B14F-4D97-AF65-F5344CB8AC3E}">
        <p14:creationId xmlns:p14="http://schemas.microsoft.com/office/powerpoint/2010/main" val="2267775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7B9AA-F449-C919-7E07-EF68415E2B16}"/>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800DBEE0-51DD-D669-51E3-BF7BC72E6162}"/>
              </a:ext>
            </a:extLst>
          </p:cNvPr>
          <p:cNvPicPr>
            <a:picLocks noGrp="1" noChangeAspect="1"/>
          </p:cNvPicPr>
          <p:nvPr>
            <p:ph idx="1"/>
          </p:nvPr>
        </p:nvPicPr>
        <p:blipFill>
          <a:blip r:embed="rId2"/>
          <a:stretch>
            <a:fillRect/>
          </a:stretch>
        </p:blipFill>
        <p:spPr>
          <a:xfrm>
            <a:off x="2269637" y="1825625"/>
            <a:ext cx="7652726" cy="4351338"/>
          </a:xfrm>
        </p:spPr>
      </p:pic>
    </p:spTree>
    <p:extLst>
      <p:ext uri="{BB962C8B-B14F-4D97-AF65-F5344CB8AC3E}">
        <p14:creationId xmlns:p14="http://schemas.microsoft.com/office/powerpoint/2010/main" val="709218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27E6-FE0E-E052-DBD2-A72B18B508BC}"/>
              </a:ext>
            </a:extLst>
          </p:cNvPr>
          <p:cNvSpPr>
            <a:spLocks noGrp="1"/>
          </p:cNvSpPr>
          <p:nvPr>
            <p:ph type="title"/>
          </p:nvPr>
        </p:nvSpPr>
        <p:spPr/>
        <p:txBody>
          <a:bodyPr/>
          <a:lstStyle/>
          <a:p>
            <a:r>
              <a:rPr lang="en-US" b="0" i="0" dirty="0">
                <a:solidFill>
                  <a:srgbClr val="001D35"/>
                </a:solidFill>
                <a:effectLst/>
                <a:latin typeface="Google Sans"/>
              </a:rPr>
              <a:t>Key concepts covered in an app development course may include:</a:t>
            </a:r>
            <a:endParaRPr lang="en-US" dirty="0"/>
          </a:p>
        </p:txBody>
      </p:sp>
      <p:sp>
        <p:nvSpPr>
          <p:cNvPr id="3" name="Content Placeholder 2">
            <a:extLst>
              <a:ext uri="{FF2B5EF4-FFF2-40B4-BE49-F238E27FC236}">
                <a16:creationId xmlns:a16="http://schemas.microsoft.com/office/drawing/2014/main" id="{441FB741-8459-A8F9-2ACB-0B0B659EA0DD}"/>
              </a:ext>
            </a:extLst>
          </p:cNvPr>
          <p:cNvSpPr>
            <a:spLocks noGrp="1"/>
          </p:cNvSpPr>
          <p:nvPr>
            <p:ph idx="1"/>
          </p:nvPr>
        </p:nvSpPr>
        <p:spPr/>
        <p:txBody>
          <a:bodyPr/>
          <a:lstStyle/>
          <a:p>
            <a:pPr algn="l"/>
            <a:r>
              <a:rPr lang="en-US" b="1" i="0" dirty="0">
                <a:solidFill>
                  <a:srgbClr val="001D35"/>
                </a:solidFill>
                <a:effectLst/>
                <a:latin typeface="Google Sans"/>
              </a:rPr>
              <a:t>App Development Lifecycle (ADLC):</a:t>
            </a:r>
            <a:endParaRPr lang="en-US" b="0" i="0" dirty="0">
              <a:solidFill>
                <a:srgbClr val="001D35"/>
              </a:solidFill>
              <a:effectLst/>
              <a:latin typeface="Google Sans"/>
            </a:endParaRPr>
          </a:p>
          <a:p>
            <a:pPr algn="l"/>
            <a:r>
              <a:rPr lang="en-US" b="0" i="0" dirty="0">
                <a:effectLst/>
                <a:latin typeface="Google Sans"/>
              </a:rPr>
              <a:t>Understanding the different phases of app development, including requirement analysis, design, development, testing, deployment, and maintenance.</a:t>
            </a:r>
          </a:p>
          <a:p>
            <a:endParaRPr lang="en-US" dirty="0"/>
          </a:p>
        </p:txBody>
      </p:sp>
    </p:spTree>
    <p:extLst>
      <p:ext uri="{BB962C8B-B14F-4D97-AF65-F5344CB8AC3E}">
        <p14:creationId xmlns:p14="http://schemas.microsoft.com/office/powerpoint/2010/main" val="1464967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3A0A-F2FC-CDF7-C4FC-236C819322B0}"/>
              </a:ext>
            </a:extLst>
          </p:cNvPr>
          <p:cNvSpPr>
            <a:spLocks noGrp="1"/>
          </p:cNvSpPr>
          <p:nvPr>
            <p:ph type="title"/>
          </p:nvPr>
        </p:nvSpPr>
        <p:spPr/>
        <p:txBody>
          <a:bodyPr/>
          <a:lstStyle/>
          <a:p>
            <a:r>
              <a:rPr lang="en-US" dirty="0"/>
              <a:t>Graphic design</a:t>
            </a:r>
          </a:p>
        </p:txBody>
      </p:sp>
      <p:sp>
        <p:nvSpPr>
          <p:cNvPr id="3" name="Content Placeholder 2">
            <a:extLst>
              <a:ext uri="{FF2B5EF4-FFF2-40B4-BE49-F238E27FC236}">
                <a16:creationId xmlns:a16="http://schemas.microsoft.com/office/drawing/2014/main" id="{B2416CAB-1440-76BD-EC5B-91B3BD62B66C}"/>
              </a:ext>
            </a:extLst>
          </p:cNvPr>
          <p:cNvSpPr>
            <a:spLocks noGrp="1"/>
          </p:cNvSpPr>
          <p:nvPr>
            <p:ph idx="1"/>
          </p:nvPr>
        </p:nvSpPr>
        <p:spPr/>
        <p:txBody>
          <a:bodyPr/>
          <a:lstStyle/>
          <a:p>
            <a:r>
              <a:rPr lang="en-US" dirty="0"/>
              <a:t>● Appearance of the app is very important and should be a high priority, with sufficient budget provided for graphics. ● Graphic design is best done professionally. Costs : Romania = $200 to $300 per screen USA = $500 per screen One can expect much higher costs for the unique design of multiple screens. The cost for “The Plant Doctor” graphics design was $300.</a:t>
            </a:r>
          </a:p>
        </p:txBody>
      </p:sp>
    </p:spTree>
    <p:extLst>
      <p:ext uri="{BB962C8B-B14F-4D97-AF65-F5344CB8AC3E}">
        <p14:creationId xmlns:p14="http://schemas.microsoft.com/office/powerpoint/2010/main" val="306480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F85D-5778-27C3-8DF9-BE55CBC4F9A9}"/>
              </a:ext>
            </a:extLst>
          </p:cNvPr>
          <p:cNvSpPr>
            <a:spLocks noGrp="1"/>
          </p:cNvSpPr>
          <p:nvPr>
            <p:ph type="title"/>
          </p:nvPr>
        </p:nvSpPr>
        <p:spPr/>
        <p:txBody>
          <a:bodyPr/>
          <a:lstStyle/>
          <a:p>
            <a:r>
              <a:rPr lang="en-US" dirty="0"/>
              <a:t>Considerations in graphics design:</a:t>
            </a:r>
          </a:p>
        </p:txBody>
      </p:sp>
      <p:sp>
        <p:nvSpPr>
          <p:cNvPr id="3" name="Content Placeholder 2">
            <a:extLst>
              <a:ext uri="{FF2B5EF4-FFF2-40B4-BE49-F238E27FC236}">
                <a16:creationId xmlns:a16="http://schemas.microsoft.com/office/drawing/2014/main" id="{7CEBDC17-6CBB-690F-6B96-35816850D48B}"/>
              </a:ext>
            </a:extLst>
          </p:cNvPr>
          <p:cNvSpPr>
            <a:spLocks noGrp="1"/>
          </p:cNvSpPr>
          <p:nvPr>
            <p:ph idx="1"/>
          </p:nvPr>
        </p:nvSpPr>
        <p:spPr/>
        <p:txBody>
          <a:bodyPr/>
          <a:lstStyle/>
          <a:p>
            <a:r>
              <a:rPr lang="en-US" dirty="0"/>
              <a:t>● Colors and color theme (background, buttons) ● Art ● Text (size, color, font) ● Layout ● Balance ● Layering</a:t>
            </a:r>
          </a:p>
        </p:txBody>
      </p:sp>
    </p:spTree>
    <p:extLst>
      <p:ext uri="{BB962C8B-B14F-4D97-AF65-F5344CB8AC3E}">
        <p14:creationId xmlns:p14="http://schemas.microsoft.com/office/powerpoint/2010/main" val="62180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FC0D-6CC7-BAA1-9DB2-FC01C6F51628}"/>
              </a:ext>
            </a:extLst>
          </p:cNvPr>
          <p:cNvSpPr>
            <a:spLocks noGrp="1"/>
          </p:cNvSpPr>
          <p:nvPr>
            <p:ph type="title"/>
          </p:nvPr>
        </p:nvSpPr>
        <p:spPr/>
        <p:txBody>
          <a:bodyPr/>
          <a:lstStyle/>
          <a:p>
            <a:endParaRPr lang="en-US"/>
          </a:p>
        </p:txBody>
      </p:sp>
      <p:pic>
        <p:nvPicPr>
          <p:cNvPr id="5" name="Content Placeholder 4" descr="Screens screenshots of a phone&#10;&#10;AI-generated content may be incorrect.">
            <a:extLst>
              <a:ext uri="{FF2B5EF4-FFF2-40B4-BE49-F238E27FC236}">
                <a16:creationId xmlns:a16="http://schemas.microsoft.com/office/drawing/2014/main" id="{18D0ABEB-EB85-7C2D-5288-DF53BD0C04C7}"/>
              </a:ext>
            </a:extLst>
          </p:cNvPr>
          <p:cNvPicPr>
            <a:picLocks noGrp="1" noChangeAspect="1"/>
          </p:cNvPicPr>
          <p:nvPr>
            <p:ph idx="1"/>
          </p:nvPr>
        </p:nvPicPr>
        <p:blipFill>
          <a:blip r:embed="rId2"/>
          <a:stretch>
            <a:fillRect/>
          </a:stretch>
        </p:blipFill>
        <p:spPr>
          <a:xfrm>
            <a:off x="0" y="2559271"/>
            <a:ext cx="3796208" cy="2873966"/>
          </a:xfrm>
        </p:spPr>
      </p:pic>
      <p:pic>
        <p:nvPicPr>
          <p:cNvPr id="7" name="Picture 6" descr="Screens screenshots of a phone&#10;&#10;AI-generated content may be incorrect.">
            <a:extLst>
              <a:ext uri="{FF2B5EF4-FFF2-40B4-BE49-F238E27FC236}">
                <a16:creationId xmlns:a16="http://schemas.microsoft.com/office/drawing/2014/main" id="{12B80B12-A62E-568E-CBD1-C1A0B08B847B}"/>
              </a:ext>
            </a:extLst>
          </p:cNvPr>
          <p:cNvPicPr>
            <a:picLocks noChangeAspect="1"/>
          </p:cNvPicPr>
          <p:nvPr/>
        </p:nvPicPr>
        <p:blipFill>
          <a:blip r:embed="rId3"/>
          <a:stretch>
            <a:fillRect/>
          </a:stretch>
        </p:blipFill>
        <p:spPr>
          <a:xfrm>
            <a:off x="3796208" y="2559271"/>
            <a:ext cx="3605000" cy="2873966"/>
          </a:xfrm>
          <a:prstGeom prst="rect">
            <a:avLst/>
          </a:prstGeom>
        </p:spPr>
      </p:pic>
      <p:pic>
        <p:nvPicPr>
          <p:cNvPr id="9" name="Picture 8">
            <a:extLst>
              <a:ext uri="{FF2B5EF4-FFF2-40B4-BE49-F238E27FC236}">
                <a16:creationId xmlns:a16="http://schemas.microsoft.com/office/drawing/2014/main" id="{D1DD724B-E168-9F2C-4165-EE4EF0215FA8}"/>
              </a:ext>
            </a:extLst>
          </p:cNvPr>
          <p:cNvPicPr>
            <a:picLocks noChangeAspect="1"/>
          </p:cNvPicPr>
          <p:nvPr/>
        </p:nvPicPr>
        <p:blipFill>
          <a:blip r:embed="rId4"/>
          <a:stretch>
            <a:fillRect/>
          </a:stretch>
        </p:blipFill>
        <p:spPr>
          <a:xfrm>
            <a:off x="7592416" y="2559271"/>
            <a:ext cx="3890799" cy="2873966"/>
          </a:xfrm>
          <a:prstGeom prst="rect">
            <a:avLst/>
          </a:prstGeom>
        </p:spPr>
      </p:pic>
    </p:spTree>
    <p:extLst>
      <p:ext uri="{BB962C8B-B14F-4D97-AF65-F5344CB8AC3E}">
        <p14:creationId xmlns:p14="http://schemas.microsoft.com/office/powerpoint/2010/main" val="2422206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512B-585B-1725-AB9A-378D7A99F0F8}"/>
              </a:ext>
            </a:extLst>
          </p:cNvPr>
          <p:cNvSpPr>
            <a:spLocks noGrp="1"/>
          </p:cNvSpPr>
          <p:nvPr>
            <p:ph type="title"/>
          </p:nvPr>
        </p:nvSpPr>
        <p:spPr/>
        <p:txBody>
          <a:bodyPr/>
          <a:lstStyle/>
          <a:p>
            <a:r>
              <a:rPr lang="en-US" dirty="0"/>
              <a:t>Submission and approval</a:t>
            </a:r>
          </a:p>
        </p:txBody>
      </p:sp>
      <p:sp>
        <p:nvSpPr>
          <p:cNvPr id="3" name="Content Placeholder 2">
            <a:extLst>
              <a:ext uri="{FF2B5EF4-FFF2-40B4-BE49-F238E27FC236}">
                <a16:creationId xmlns:a16="http://schemas.microsoft.com/office/drawing/2014/main" id="{8E2E2989-8352-22D0-F290-5885958698DC}"/>
              </a:ext>
            </a:extLst>
          </p:cNvPr>
          <p:cNvSpPr>
            <a:spLocks noGrp="1"/>
          </p:cNvSpPr>
          <p:nvPr>
            <p:ph idx="1"/>
          </p:nvPr>
        </p:nvSpPr>
        <p:spPr/>
        <p:txBody>
          <a:bodyPr/>
          <a:lstStyle/>
          <a:p>
            <a:r>
              <a:rPr lang="en-US" dirty="0"/>
              <a:t>Apple: checks for no crashes; the app does what is says it will do; and minimum information content may be needed Developer accounts: Apple: Developer’s license = $100/year Google: Developer’s license = $20/year Note : For the for-sale apps, payment to Apple or Google is 30% of your profit. Free apps do not incur this charge.</a:t>
            </a:r>
          </a:p>
        </p:txBody>
      </p:sp>
    </p:spTree>
    <p:extLst>
      <p:ext uri="{BB962C8B-B14F-4D97-AF65-F5344CB8AC3E}">
        <p14:creationId xmlns:p14="http://schemas.microsoft.com/office/powerpoint/2010/main" val="948764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B23C-FCAD-363E-0EA9-AE3ECF574D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B5B9E3E-6C4D-7170-284C-7776D275E5E4}"/>
              </a:ext>
            </a:extLst>
          </p:cNvPr>
          <p:cNvPicPr>
            <a:picLocks noGrp="1" noChangeAspect="1"/>
          </p:cNvPicPr>
          <p:nvPr>
            <p:ph idx="1"/>
          </p:nvPr>
        </p:nvPicPr>
        <p:blipFill>
          <a:blip r:embed="rId2"/>
          <a:stretch>
            <a:fillRect/>
          </a:stretch>
        </p:blipFill>
        <p:spPr>
          <a:xfrm>
            <a:off x="2345210" y="1825625"/>
            <a:ext cx="7501580" cy="4351338"/>
          </a:xfrm>
        </p:spPr>
      </p:pic>
    </p:spTree>
    <p:extLst>
      <p:ext uri="{BB962C8B-B14F-4D97-AF65-F5344CB8AC3E}">
        <p14:creationId xmlns:p14="http://schemas.microsoft.com/office/powerpoint/2010/main" val="73730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CFE1-FCBA-9EE1-9845-9DE1F8ECDF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3E2187-A87A-308A-42AE-CAFB69EBDF61}"/>
              </a:ext>
            </a:extLst>
          </p:cNvPr>
          <p:cNvSpPr>
            <a:spLocks noGrp="1"/>
          </p:cNvSpPr>
          <p:nvPr>
            <p:ph idx="1"/>
          </p:nvPr>
        </p:nvSpPr>
        <p:spPr/>
        <p:txBody>
          <a:bodyPr/>
          <a:lstStyle/>
          <a:p>
            <a:r>
              <a:rPr lang="en-US" dirty="0"/>
              <a:t>Updates for apps may be required as new versions of phones emerge onto the market. The new phones may have updated or newer versions of software which require app updates. App developers should prepare for this eventuality. Example: “The Plant Doctor” had to be updated for use on iPhone 5.</a:t>
            </a:r>
          </a:p>
        </p:txBody>
      </p:sp>
    </p:spTree>
    <p:extLst>
      <p:ext uri="{BB962C8B-B14F-4D97-AF65-F5344CB8AC3E}">
        <p14:creationId xmlns:p14="http://schemas.microsoft.com/office/powerpoint/2010/main" val="3751322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628E-B424-EBFC-CE35-BE22EF67A3F2}"/>
              </a:ext>
            </a:extLst>
          </p:cNvPr>
          <p:cNvSpPr>
            <a:spLocks noGrp="1"/>
          </p:cNvSpPr>
          <p:nvPr>
            <p:ph type="title"/>
          </p:nvPr>
        </p:nvSpPr>
        <p:spPr/>
        <p:txBody>
          <a:bodyPr/>
          <a:lstStyle/>
          <a:p>
            <a:r>
              <a:rPr lang="en-US" dirty="0"/>
              <a:t>Common pitfalls</a:t>
            </a:r>
          </a:p>
        </p:txBody>
      </p:sp>
      <p:sp>
        <p:nvSpPr>
          <p:cNvPr id="3" name="Content Placeholder 2">
            <a:extLst>
              <a:ext uri="{FF2B5EF4-FFF2-40B4-BE49-F238E27FC236}">
                <a16:creationId xmlns:a16="http://schemas.microsoft.com/office/drawing/2014/main" id="{A73A5DF3-17FC-DDD8-2488-2B45E47092F8}"/>
              </a:ext>
            </a:extLst>
          </p:cNvPr>
          <p:cNvSpPr>
            <a:spLocks noGrp="1"/>
          </p:cNvSpPr>
          <p:nvPr>
            <p:ph idx="1"/>
          </p:nvPr>
        </p:nvSpPr>
        <p:spPr/>
        <p:txBody>
          <a:bodyPr/>
          <a:lstStyle/>
          <a:p>
            <a:r>
              <a:rPr lang="en-US" dirty="0"/>
              <a:t>1. Do not build an app without having the intended device nor without having experience using the device (the environments, menus and appearance differ among devices) 2. Have a very clear idea of what the app will do 3. Develop the flow of processes clearly and precisely 4. Ensure that your budget is sufficient to completely fund the development of the app</a:t>
            </a:r>
          </a:p>
        </p:txBody>
      </p:sp>
    </p:spTree>
    <p:extLst>
      <p:ext uri="{BB962C8B-B14F-4D97-AF65-F5344CB8AC3E}">
        <p14:creationId xmlns:p14="http://schemas.microsoft.com/office/powerpoint/2010/main" val="43372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AA09-3479-1353-601A-4321F7E6FD83}"/>
              </a:ext>
            </a:extLst>
          </p:cNvPr>
          <p:cNvSpPr>
            <a:spLocks noGrp="1"/>
          </p:cNvSpPr>
          <p:nvPr>
            <p:ph type="title"/>
          </p:nvPr>
        </p:nvSpPr>
        <p:spPr/>
        <p:txBody>
          <a:bodyPr/>
          <a:lstStyle/>
          <a:p>
            <a:r>
              <a:rPr lang="en-US" b="0" i="0" dirty="0">
                <a:solidFill>
                  <a:srgbClr val="212121"/>
                </a:solidFill>
                <a:effectLst/>
                <a:latin typeface="Roboto" panose="02000000000000000000" pitchFamily="2" charset="0"/>
                <a:hlinkClick r:id="rId2"/>
              </a:rPr>
              <a:t>Create your first Android app</a:t>
            </a:r>
            <a:endParaRPr lang="en-US" dirty="0"/>
          </a:p>
        </p:txBody>
      </p:sp>
      <p:sp>
        <p:nvSpPr>
          <p:cNvPr id="3" name="Content Placeholder 2">
            <a:extLst>
              <a:ext uri="{FF2B5EF4-FFF2-40B4-BE49-F238E27FC236}">
                <a16:creationId xmlns:a16="http://schemas.microsoft.com/office/drawing/2014/main" id="{DFA1A2F3-C715-D384-9BB6-78A88ECF818D}"/>
              </a:ext>
            </a:extLst>
          </p:cNvPr>
          <p:cNvSpPr>
            <a:spLocks noGrp="1"/>
          </p:cNvSpPr>
          <p:nvPr>
            <p:ph idx="1"/>
          </p:nvPr>
        </p:nvSpPr>
        <p:spPr/>
        <p:txBody>
          <a:bodyPr/>
          <a:lstStyle/>
          <a:p>
            <a:r>
              <a:rPr lang="en-US" dirty="0">
                <a:hlinkClick r:id="rId3"/>
              </a:rPr>
              <a:t>https://developer.android.com/codelabs/basic-android-kotlin-compose-first-app#0</a:t>
            </a:r>
            <a:r>
              <a:rPr lang="en-US" dirty="0"/>
              <a:t> </a:t>
            </a:r>
          </a:p>
        </p:txBody>
      </p:sp>
      <p:pic>
        <p:nvPicPr>
          <p:cNvPr id="5" name="Picture 4" descr="A blue rectangle with black text&#10;&#10;AI-generated content may be incorrect.">
            <a:extLst>
              <a:ext uri="{FF2B5EF4-FFF2-40B4-BE49-F238E27FC236}">
                <a16:creationId xmlns:a16="http://schemas.microsoft.com/office/drawing/2014/main" id="{BD64E354-C16D-BF59-7BAE-65CDDF0CAEBA}"/>
              </a:ext>
            </a:extLst>
          </p:cNvPr>
          <p:cNvPicPr>
            <a:picLocks noChangeAspect="1"/>
          </p:cNvPicPr>
          <p:nvPr/>
        </p:nvPicPr>
        <p:blipFill>
          <a:blip r:embed="rId4"/>
          <a:stretch>
            <a:fillRect/>
          </a:stretch>
        </p:blipFill>
        <p:spPr>
          <a:xfrm>
            <a:off x="2050201" y="2926008"/>
            <a:ext cx="7772400" cy="3250955"/>
          </a:xfrm>
          <a:prstGeom prst="rect">
            <a:avLst/>
          </a:prstGeom>
        </p:spPr>
      </p:pic>
    </p:spTree>
    <p:extLst>
      <p:ext uri="{BB962C8B-B14F-4D97-AF65-F5344CB8AC3E}">
        <p14:creationId xmlns:p14="http://schemas.microsoft.com/office/powerpoint/2010/main" val="1039566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CC-1F99-701B-D85A-3B100B59A403}"/>
              </a:ext>
            </a:extLst>
          </p:cNvPr>
          <p:cNvSpPr>
            <a:spLocks noGrp="1"/>
          </p:cNvSpPr>
          <p:nvPr>
            <p:ph type="title"/>
          </p:nvPr>
        </p:nvSpPr>
        <p:spPr/>
        <p:txBody>
          <a:bodyPr/>
          <a:lstStyle/>
          <a:p>
            <a:r>
              <a:rPr lang="en-US" dirty="0"/>
              <a:t>Android studio </a:t>
            </a:r>
            <a:r>
              <a:rPr lang="en-US"/>
              <a:t>vs Xcode</a:t>
            </a:r>
          </a:p>
        </p:txBody>
      </p:sp>
      <p:pic>
        <p:nvPicPr>
          <p:cNvPr id="5" name="Content Placeholder 4" descr="A screenshot of a computer&#10;&#10;AI-generated content may be incorrect.">
            <a:extLst>
              <a:ext uri="{FF2B5EF4-FFF2-40B4-BE49-F238E27FC236}">
                <a16:creationId xmlns:a16="http://schemas.microsoft.com/office/drawing/2014/main" id="{6BFFDB87-F7A5-4FBF-148C-59DC0E1E731A}"/>
              </a:ext>
            </a:extLst>
          </p:cNvPr>
          <p:cNvPicPr>
            <a:picLocks noGrp="1" noChangeAspect="1"/>
          </p:cNvPicPr>
          <p:nvPr>
            <p:ph idx="1"/>
          </p:nvPr>
        </p:nvPicPr>
        <p:blipFill>
          <a:blip r:embed="rId2"/>
          <a:stretch>
            <a:fillRect/>
          </a:stretch>
        </p:blipFill>
        <p:spPr>
          <a:xfrm>
            <a:off x="93629" y="1889419"/>
            <a:ext cx="5370023" cy="4351338"/>
          </a:xfrm>
        </p:spPr>
      </p:pic>
      <p:pic>
        <p:nvPicPr>
          <p:cNvPr id="1026" name="Picture 2" descr="Xcode 15 Beta Simulator Problems | Apple Developer Forums">
            <a:extLst>
              <a:ext uri="{FF2B5EF4-FFF2-40B4-BE49-F238E27FC236}">
                <a16:creationId xmlns:a16="http://schemas.microsoft.com/office/drawing/2014/main" id="{7D899249-AFFD-E528-7739-9F253260C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70" y="1889420"/>
            <a:ext cx="6515101"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602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DCDB-A380-CF41-A7D2-134AE6D2C2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565422-7213-C6C8-B36E-C2AD670950B7}"/>
              </a:ext>
            </a:extLst>
          </p:cNvPr>
          <p:cNvSpPr>
            <a:spLocks noGrp="1"/>
          </p:cNvSpPr>
          <p:nvPr>
            <p:ph idx="1"/>
          </p:nvPr>
        </p:nvSpPr>
        <p:spPr/>
        <p:txBody>
          <a:bodyPr/>
          <a:lstStyle/>
          <a:p>
            <a:pPr algn="l"/>
            <a:r>
              <a:rPr lang="en-US" b="1" i="0" dirty="0">
                <a:solidFill>
                  <a:srgbClr val="001D35"/>
                </a:solidFill>
                <a:effectLst/>
                <a:latin typeface="Google Sans"/>
              </a:rPr>
              <a:t>Programming Languages:</a:t>
            </a:r>
            <a:endParaRPr lang="en-US" b="0" i="0" dirty="0">
              <a:solidFill>
                <a:srgbClr val="001D35"/>
              </a:solidFill>
              <a:effectLst/>
              <a:latin typeface="Google Sans"/>
            </a:endParaRPr>
          </a:p>
          <a:p>
            <a:pPr algn="l"/>
            <a:r>
              <a:rPr lang="en-US" b="0" i="0" dirty="0">
                <a:effectLst/>
                <a:latin typeface="Google Sans"/>
              </a:rPr>
              <a:t>Learning the basics of programming languages relevant to mobile app development, such as Java, Kotlin (for Android), Swift, Objective-C (for iOS), or cross-platform frameworks like React Native or Xamarin.</a:t>
            </a:r>
          </a:p>
          <a:p>
            <a:endParaRPr lang="en-US" dirty="0"/>
          </a:p>
        </p:txBody>
      </p:sp>
    </p:spTree>
    <p:extLst>
      <p:ext uri="{BB962C8B-B14F-4D97-AF65-F5344CB8AC3E}">
        <p14:creationId xmlns:p14="http://schemas.microsoft.com/office/powerpoint/2010/main" val="2650092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831E1-080B-9737-A021-1A62102E4F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1A0D7E-2BF0-CEF6-0B3D-858AB61C245C}"/>
              </a:ext>
            </a:extLst>
          </p:cNvPr>
          <p:cNvSpPr>
            <a:spLocks noGrp="1"/>
          </p:cNvSpPr>
          <p:nvPr>
            <p:ph idx="1"/>
          </p:nvPr>
        </p:nvSpPr>
        <p:spPr/>
        <p:txBody>
          <a:bodyPr/>
          <a:lstStyle/>
          <a:p>
            <a:pPr algn="l"/>
            <a:r>
              <a:rPr lang="en-US" b="1" i="0" dirty="0">
                <a:solidFill>
                  <a:srgbClr val="001D35"/>
                </a:solidFill>
                <a:effectLst/>
                <a:latin typeface="Google Sans"/>
              </a:rPr>
              <a:t>UI/UX Design:</a:t>
            </a:r>
            <a:endParaRPr lang="en-US" b="0" i="0" dirty="0">
              <a:solidFill>
                <a:srgbClr val="001D35"/>
              </a:solidFill>
              <a:effectLst/>
              <a:latin typeface="Google Sans"/>
            </a:endParaRPr>
          </a:p>
          <a:p>
            <a:pPr algn="l"/>
            <a:r>
              <a:rPr lang="en-US" b="0" i="0" dirty="0">
                <a:effectLst/>
                <a:latin typeface="Google Sans"/>
              </a:rPr>
              <a:t>Designing user interfaces that are intuitive and visually appealing, considering user experience principles like wireframing, prototyping, and interaction design.</a:t>
            </a:r>
          </a:p>
          <a:p>
            <a:endParaRPr lang="en-US" dirty="0"/>
          </a:p>
        </p:txBody>
      </p:sp>
    </p:spTree>
    <p:extLst>
      <p:ext uri="{BB962C8B-B14F-4D97-AF65-F5344CB8AC3E}">
        <p14:creationId xmlns:p14="http://schemas.microsoft.com/office/powerpoint/2010/main" val="2795602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C9BE-F59C-2512-6706-B4765C3732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FDDFE5-89AF-B7DB-6861-3DB8D58ED3DD}"/>
              </a:ext>
            </a:extLst>
          </p:cNvPr>
          <p:cNvSpPr>
            <a:spLocks noGrp="1"/>
          </p:cNvSpPr>
          <p:nvPr>
            <p:ph idx="1"/>
          </p:nvPr>
        </p:nvSpPr>
        <p:spPr/>
        <p:txBody>
          <a:bodyPr/>
          <a:lstStyle/>
          <a:p>
            <a:pPr algn="l"/>
            <a:r>
              <a:rPr lang="en-US" b="1" i="0" dirty="0">
                <a:solidFill>
                  <a:srgbClr val="001D35"/>
                </a:solidFill>
                <a:effectLst/>
                <a:latin typeface="Google Sans"/>
              </a:rPr>
              <a:t>Database Management:</a:t>
            </a:r>
            <a:endParaRPr lang="en-US" b="0" i="0" dirty="0">
              <a:solidFill>
                <a:srgbClr val="001D35"/>
              </a:solidFill>
              <a:effectLst/>
              <a:latin typeface="Google Sans"/>
            </a:endParaRPr>
          </a:p>
          <a:p>
            <a:pPr algn="l"/>
            <a:r>
              <a:rPr lang="en-US" b="0" i="0" dirty="0">
                <a:effectLst/>
                <a:latin typeface="Google Sans"/>
              </a:rPr>
              <a:t>Working with databases to store and retrieve app data effectively, including concepts like relational databases, NoSQL databases, and data synchronization.</a:t>
            </a:r>
          </a:p>
          <a:p>
            <a:endParaRPr lang="en-US" dirty="0"/>
          </a:p>
        </p:txBody>
      </p:sp>
    </p:spTree>
    <p:extLst>
      <p:ext uri="{BB962C8B-B14F-4D97-AF65-F5344CB8AC3E}">
        <p14:creationId xmlns:p14="http://schemas.microsoft.com/office/powerpoint/2010/main" val="155736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0B6E-4853-4E2D-26C5-A6F8ECAF87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24AFCA-268F-A8D6-257D-66C6C614D7CC}"/>
              </a:ext>
            </a:extLst>
          </p:cNvPr>
          <p:cNvSpPr>
            <a:spLocks noGrp="1"/>
          </p:cNvSpPr>
          <p:nvPr>
            <p:ph idx="1"/>
          </p:nvPr>
        </p:nvSpPr>
        <p:spPr/>
        <p:txBody>
          <a:bodyPr/>
          <a:lstStyle/>
          <a:p>
            <a:pPr algn="l"/>
            <a:r>
              <a:rPr lang="en-US" b="1" i="0" dirty="0">
                <a:solidFill>
                  <a:srgbClr val="001D35"/>
                </a:solidFill>
                <a:effectLst/>
                <a:latin typeface="Google Sans"/>
              </a:rPr>
              <a:t>Object-Oriented Programming (OOP):</a:t>
            </a:r>
            <a:endParaRPr lang="en-US" b="0" i="0" dirty="0">
              <a:solidFill>
                <a:srgbClr val="001D35"/>
              </a:solidFill>
              <a:effectLst/>
              <a:latin typeface="Google Sans"/>
            </a:endParaRPr>
          </a:p>
          <a:p>
            <a:pPr algn="l"/>
            <a:r>
              <a:rPr lang="en-US" b="0" i="0" dirty="0">
                <a:effectLst/>
                <a:latin typeface="Google Sans"/>
              </a:rPr>
              <a:t>Applying OOP concepts like classes, objects, inheritance, and polymorphism to structure app code effectively</a:t>
            </a:r>
          </a:p>
          <a:p>
            <a:endParaRPr lang="en-US" dirty="0"/>
          </a:p>
        </p:txBody>
      </p:sp>
    </p:spTree>
    <p:extLst>
      <p:ext uri="{BB962C8B-B14F-4D97-AF65-F5344CB8AC3E}">
        <p14:creationId xmlns:p14="http://schemas.microsoft.com/office/powerpoint/2010/main" val="52725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B3BB-1855-6A01-DA1D-7A5C7287D0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C77DB8-BB51-161D-4256-DB69C1879BC2}"/>
              </a:ext>
            </a:extLst>
          </p:cNvPr>
          <p:cNvSpPr>
            <a:spLocks noGrp="1"/>
          </p:cNvSpPr>
          <p:nvPr>
            <p:ph idx="1"/>
          </p:nvPr>
        </p:nvSpPr>
        <p:spPr/>
        <p:txBody>
          <a:bodyPr/>
          <a:lstStyle/>
          <a:p>
            <a:pPr algn="l"/>
            <a:r>
              <a:rPr lang="en-US" b="1" i="0" dirty="0">
                <a:solidFill>
                  <a:srgbClr val="001D35"/>
                </a:solidFill>
                <a:effectLst/>
                <a:latin typeface="Google Sans"/>
              </a:rPr>
              <a:t>API Integration:</a:t>
            </a:r>
            <a:endParaRPr lang="en-US" b="0" i="0" dirty="0">
              <a:solidFill>
                <a:srgbClr val="001D35"/>
              </a:solidFill>
              <a:effectLst/>
              <a:latin typeface="Google Sans"/>
            </a:endParaRPr>
          </a:p>
          <a:p>
            <a:pPr algn="l"/>
            <a:r>
              <a:rPr lang="en-US" b="0" i="0" dirty="0">
                <a:effectLst/>
                <a:latin typeface="Google Sans"/>
              </a:rPr>
              <a:t>Integrating external APIs to access data and functionality from other services within an app.</a:t>
            </a:r>
          </a:p>
          <a:p>
            <a:endParaRPr lang="en-US" dirty="0"/>
          </a:p>
        </p:txBody>
      </p:sp>
    </p:spTree>
    <p:extLst>
      <p:ext uri="{BB962C8B-B14F-4D97-AF65-F5344CB8AC3E}">
        <p14:creationId xmlns:p14="http://schemas.microsoft.com/office/powerpoint/2010/main" val="3750109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290A-8B89-FC52-BD39-A599EC8AA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7E903A-E2B8-E0AD-6A5E-6D6926838A54}"/>
              </a:ext>
            </a:extLst>
          </p:cNvPr>
          <p:cNvSpPr>
            <a:spLocks noGrp="1"/>
          </p:cNvSpPr>
          <p:nvPr>
            <p:ph idx="1"/>
          </p:nvPr>
        </p:nvSpPr>
        <p:spPr/>
        <p:txBody>
          <a:bodyPr/>
          <a:lstStyle/>
          <a:p>
            <a:pPr algn="l"/>
            <a:r>
              <a:rPr lang="en-US" b="1" i="0" dirty="0">
                <a:solidFill>
                  <a:srgbClr val="001D35"/>
                </a:solidFill>
                <a:effectLst/>
                <a:latin typeface="Google Sans"/>
              </a:rPr>
              <a:t>Version Control Systems (VCS):</a:t>
            </a:r>
            <a:endParaRPr lang="en-US" b="0" i="0" dirty="0">
              <a:solidFill>
                <a:srgbClr val="001D35"/>
              </a:solidFill>
              <a:effectLst/>
              <a:latin typeface="Google Sans"/>
            </a:endParaRPr>
          </a:p>
          <a:p>
            <a:pPr algn="l"/>
            <a:r>
              <a:rPr lang="en-US" b="0" i="0" dirty="0">
                <a:effectLst/>
                <a:latin typeface="Google Sans"/>
              </a:rPr>
              <a:t>Using tools like Git to manage code changes and collaborate with other developers.</a:t>
            </a:r>
          </a:p>
        </p:txBody>
      </p:sp>
    </p:spTree>
    <p:extLst>
      <p:ext uri="{BB962C8B-B14F-4D97-AF65-F5344CB8AC3E}">
        <p14:creationId xmlns:p14="http://schemas.microsoft.com/office/powerpoint/2010/main" val="2510561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1403</Words>
  <Application>Microsoft Macintosh PowerPoint</Application>
  <PresentationFormat>Widescreen</PresentationFormat>
  <Paragraphs>70</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Aptos Display</vt:lpstr>
      <vt:lpstr>Arial</vt:lpstr>
      <vt:lpstr>Google Sans</vt:lpstr>
      <vt:lpstr>Roboto</vt:lpstr>
      <vt:lpstr>Office Theme</vt:lpstr>
      <vt:lpstr>App Development Concepts</vt:lpstr>
      <vt:lpstr>PowerPoint Presentation</vt:lpstr>
      <vt:lpstr>Key concepts covered in an app development course may include: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 development</vt:lpstr>
      <vt:lpstr>Identify the intended users of the app. </vt:lpstr>
      <vt:lpstr>Different types of audiences</vt:lpstr>
      <vt:lpstr>Specify the device(s) to which the app will be delivered</vt:lpstr>
      <vt:lpstr>PowerPoint Presentation</vt:lpstr>
      <vt:lpstr>Memory and space considerations</vt:lpstr>
      <vt:lpstr>Name the app</vt:lpstr>
      <vt:lpstr>Outlining a draft of the app</vt:lpstr>
      <vt:lpstr>Design considerations</vt:lpstr>
      <vt:lpstr>Budget development</vt:lpstr>
      <vt:lpstr>Programming</vt:lpstr>
      <vt:lpstr>PowerPoint Presentation</vt:lpstr>
      <vt:lpstr>PowerPoint Presentation</vt:lpstr>
      <vt:lpstr>Example: The requirements and the use case documents for the “Wordissimo” app appear on the following screens.</vt:lpstr>
      <vt:lpstr>PowerPoint Presentation</vt:lpstr>
      <vt:lpstr>PowerPoint Presentation</vt:lpstr>
      <vt:lpstr>Graphic design</vt:lpstr>
      <vt:lpstr>Considerations in graphics design:</vt:lpstr>
      <vt:lpstr>PowerPoint Presentation</vt:lpstr>
      <vt:lpstr>Submission and approval</vt:lpstr>
      <vt:lpstr>PowerPoint Presentation</vt:lpstr>
      <vt:lpstr>PowerPoint Presentation</vt:lpstr>
      <vt:lpstr>Common pitfalls</vt:lpstr>
      <vt:lpstr>Create your first Android app</vt:lpstr>
      <vt:lpstr>Android studio vs Xcode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Pawar, Shrikant</dc:creator>
  <cp:lastModifiedBy>Pawar, Shrikant</cp:lastModifiedBy>
  <cp:revision>4</cp:revision>
  <dcterms:created xsi:type="dcterms:W3CDTF">2025-01-15T05:51:25Z</dcterms:created>
  <dcterms:modified xsi:type="dcterms:W3CDTF">2025-01-15T06:26:38Z</dcterms:modified>
</cp:coreProperties>
</file>